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84" r:id="rId4"/>
    <p:sldId id="259" r:id="rId5"/>
    <p:sldId id="274" r:id="rId6"/>
    <p:sldId id="258" r:id="rId7"/>
    <p:sldId id="275" r:id="rId8"/>
    <p:sldId id="285" r:id="rId9"/>
    <p:sldId id="261" r:id="rId10"/>
    <p:sldId id="276" r:id="rId11"/>
    <p:sldId id="262" r:id="rId12"/>
    <p:sldId id="263" r:id="rId13"/>
    <p:sldId id="265" r:id="rId14"/>
    <p:sldId id="264" r:id="rId15"/>
    <p:sldId id="266" r:id="rId16"/>
    <p:sldId id="268" r:id="rId17"/>
    <p:sldId id="267" r:id="rId18"/>
    <p:sldId id="269" r:id="rId19"/>
    <p:sldId id="270" r:id="rId20"/>
    <p:sldId id="280" r:id="rId21"/>
    <p:sldId id="281" r:id="rId22"/>
    <p:sldId id="282" r:id="rId23"/>
    <p:sldId id="283" r:id="rId24"/>
    <p:sldId id="287" r:id="rId25"/>
    <p:sldId id="277" r:id="rId26"/>
    <p:sldId id="278" r:id="rId27"/>
    <p:sldId id="271" r:id="rId28"/>
    <p:sldId id="288" r:id="rId29"/>
    <p:sldId id="272" r:id="rId30"/>
    <p:sldId id="279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D9884-39C6-42D8-967E-4AF2106CE3CC}" type="datetimeFigureOut">
              <a:rPr lang="ru-RU" smtClean="0"/>
              <a:pPr/>
              <a:t>08.09.2013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196C-AEFA-4EA4-89EA-9E6252064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D9884-39C6-42D8-967E-4AF2106CE3CC}" type="datetimeFigureOut">
              <a:rPr lang="ru-RU" smtClean="0"/>
              <a:pPr/>
              <a:t>08.09.2013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196C-AEFA-4EA4-89EA-9E6252064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D9884-39C6-42D8-967E-4AF2106CE3CC}" type="datetimeFigureOut">
              <a:rPr lang="ru-RU" smtClean="0"/>
              <a:pPr/>
              <a:t>08.09.2013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196C-AEFA-4EA4-89EA-9E6252064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D9884-39C6-42D8-967E-4AF2106CE3CC}" type="datetimeFigureOut">
              <a:rPr lang="ru-RU" smtClean="0"/>
              <a:pPr/>
              <a:t>08.09.2013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196C-AEFA-4EA4-89EA-9E6252064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D9884-39C6-42D8-967E-4AF2106CE3CC}" type="datetimeFigureOut">
              <a:rPr lang="ru-RU" smtClean="0"/>
              <a:pPr/>
              <a:t>08.09.2013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196C-AEFA-4EA4-89EA-9E6252064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D9884-39C6-42D8-967E-4AF2106CE3CC}" type="datetimeFigureOut">
              <a:rPr lang="ru-RU" smtClean="0"/>
              <a:pPr/>
              <a:t>08.09.2013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196C-AEFA-4EA4-89EA-9E6252064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D9884-39C6-42D8-967E-4AF2106CE3CC}" type="datetimeFigureOut">
              <a:rPr lang="ru-RU" smtClean="0"/>
              <a:pPr/>
              <a:t>08.09.2013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196C-AEFA-4EA4-89EA-9E6252064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D9884-39C6-42D8-967E-4AF2106CE3CC}" type="datetimeFigureOut">
              <a:rPr lang="ru-RU" smtClean="0"/>
              <a:pPr/>
              <a:t>08.09.2013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196C-AEFA-4EA4-89EA-9E6252064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D9884-39C6-42D8-967E-4AF2106CE3CC}" type="datetimeFigureOut">
              <a:rPr lang="ru-RU" smtClean="0"/>
              <a:pPr/>
              <a:t>08.09.2013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196C-AEFA-4EA4-89EA-9E6252064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D9884-39C6-42D8-967E-4AF2106CE3CC}" type="datetimeFigureOut">
              <a:rPr lang="ru-RU" smtClean="0"/>
              <a:pPr/>
              <a:t>08.09.2013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196C-AEFA-4EA4-89EA-9E6252064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D9884-39C6-42D8-967E-4AF2106CE3CC}" type="datetimeFigureOut">
              <a:rPr lang="ru-RU" smtClean="0"/>
              <a:pPr/>
              <a:t>08.09.2013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196C-AEFA-4EA4-89EA-9E6252064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D9884-39C6-42D8-967E-4AF2106CE3CC}" type="datetimeFigureOut">
              <a:rPr lang="ru-RU" smtClean="0"/>
              <a:pPr/>
              <a:t>08.09.2013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E196C-AEFA-4EA4-89EA-9E6252064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4357718"/>
          </a:xfrm>
        </p:spPr>
        <p:txBody>
          <a:bodyPr>
            <a:normAutofit/>
          </a:bodyPr>
          <a:lstStyle/>
          <a:p>
            <a:r>
              <a:rPr lang="ru-RU" dirty="0" smtClean="0"/>
              <a:t>Основы информатики и программирования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Практикум по программированию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Операции инкремента</a:t>
            </a:r>
            <a:br>
              <a:rPr lang="ru-RU" dirty="0" smtClean="0"/>
            </a:br>
            <a:r>
              <a:rPr lang="ru-RU" dirty="0" smtClean="0"/>
              <a:t>и </a:t>
            </a:r>
            <a:r>
              <a:rPr lang="ru-RU" dirty="0" smtClean="0"/>
              <a:t>декремента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Значением операций </a:t>
            </a:r>
            <a:r>
              <a:rPr lang="ru-RU" dirty="0" err="1" smtClean="0"/>
              <a:t>преинкремента</a:t>
            </a:r>
            <a:r>
              <a:rPr lang="ru-RU" dirty="0" smtClean="0"/>
              <a:t> </a:t>
            </a:r>
            <a:r>
              <a:rPr lang="ru-RU" dirty="0" smtClean="0"/>
              <a:t>и </a:t>
            </a:r>
            <a:r>
              <a:rPr lang="ru-RU" dirty="0" err="1" smtClean="0"/>
              <a:t>предекремента</a:t>
            </a:r>
            <a:r>
              <a:rPr lang="ru-RU" dirty="0" smtClean="0"/>
              <a:t> является значение переменной </a:t>
            </a:r>
            <a:r>
              <a:rPr lang="ru-RU" b="1" dirty="0" smtClean="0"/>
              <a:t>после</a:t>
            </a:r>
            <a:r>
              <a:rPr lang="ru-RU" dirty="0" smtClean="0"/>
              <a:t> выполнения операции: 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++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ru-RU" dirty="0" smtClean="0"/>
              <a:t>   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--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m;</a:t>
            </a: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/>
              <a:t>Значением операций </a:t>
            </a:r>
            <a:r>
              <a:rPr lang="ru-RU" dirty="0" err="1" smtClean="0"/>
              <a:t>постинкремента</a:t>
            </a:r>
            <a:r>
              <a:rPr lang="ru-RU" dirty="0" smtClean="0"/>
              <a:t> </a:t>
            </a:r>
            <a:r>
              <a:rPr lang="ru-RU" dirty="0" smtClean="0"/>
              <a:t>и </a:t>
            </a:r>
            <a:r>
              <a:rPr lang="ru-RU" dirty="0" err="1" smtClean="0"/>
              <a:t>постдекремента</a:t>
            </a:r>
            <a:r>
              <a:rPr lang="ru-RU" dirty="0" smtClean="0"/>
              <a:t> </a:t>
            </a:r>
            <a:r>
              <a:rPr lang="ru-RU" dirty="0" smtClean="0"/>
              <a:t>является значение переменной </a:t>
            </a:r>
            <a:r>
              <a:rPr lang="ru-RU" b="1" dirty="0" smtClean="0"/>
              <a:t>до</a:t>
            </a:r>
            <a:r>
              <a:rPr lang="ru-RU" dirty="0" smtClean="0"/>
              <a:t> </a:t>
            </a:r>
            <a:r>
              <a:rPr lang="ru-RU" dirty="0" smtClean="0"/>
              <a:t>выполнения </a:t>
            </a:r>
            <a:r>
              <a:rPr lang="ru-RU" dirty="0" smtClean="0"/>
              <a:t>операции:</a:t>
            </a:r>
            <a:br>
              <a:rPr lang="ru-RU" dirty="0" smtClean="0"/>
            </a:br>
            <a:r>
              <a:rPr lang="ru-RU" dirty="0" smtClean="0"/>
              <a:t>		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++;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dirty="0" smtClean="0"/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m-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-;</a:t>
            </a: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/>
              <a:t>У операций есть п</a:t>
            </a:r>
            <a:r>
              <a:rPr lang="ru-RU" dirty="0" smtClean="0"/>
              <a:t>обочные </a:t>
            </a:r>
            <a:r>
              <a:rPr lang="ru-RU" dirty="0" smtClean="0"/>
              <a:t>эффекты: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ru-RU" dirty="0" smtClean="0"/>
              <a:t>	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m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= n++ + --n;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</a:t>
            </a:r>
            <a:r>
              <a:rPr lang="ru-RU" dirty="0" smtClean="0"/>
              <a:t>ции</a:t>
            </a:r>
            <a:r>
              <a:rPr lang="ru-RU" dirty="0" smtClean="0"/>
              <a:t> </a:t>
            </a:r>
            <a:r>
              <a:rPr lang="ru-RU" dirty="0" smtClean="0"/>
              <a:t>отношения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Равно: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a 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==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b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/>
              <a:t>Не равно</a:t>
            </a:r>
            <a:r>
              <a:rPr lang="en-US" dirty="0" smtClean="0"/>
              <a:t>: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a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!= b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/>
              <a:t>Больше:</a:t>
            </a:r>
            <a:r>
              <a:rPr lang="en-US" dirty="0" smtClean="0"/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a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&gt; b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/>
              <a:t>Больше или равно:</a:t>
            </a:r>
            <a:r>
              <a:rPr lang="en-US" dirty="0" smtClean="0"/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a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&gt;= b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/>
              <a:t>Меньше:</a:t>
            </a:r>
            <a:r>
              <a:rPr lang="en-US" dirty="0" smtClean="0"/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a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&lt; b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/>
              <a:t>Меньше или равно:</a:t>
            </a:r>
            <a:r>
              <a:rPr lang="en-US" dirty="0" smtClean="0"/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a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&lt;=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b</a:t>
            </a:r>
          </a:p>
          <a:p>
            <a:r>
              <a:rPr lang="ru-RU" dirty="0" smtClean="0">
                <a:cs typeface="Courier New" pitchFamily="49" charset="0"/>
              </a:rPr>
              <a:t>Результатом операции может быть</a:t>
            </a:r>
            <a:r>
              <a:rPr lang="en-US" dirty="0" smtClean="0">
                <a:cs typeface="Courier New" pitchFamily="49" charset="0"/>
              </a:rPr>
              <a:t/>
            </a:r>
            <a:br>
              <a:rPr lang="en-US" dirty="0" smtClean="0">
                <a:cs typeface="Courier New" pitchFamily="49" charset="0"/>
              </a:rPr>
            </a:br>
            <a:r>
              <a:rPr lang="ru-RU" dirty="0" smtClean="0">
                <a:cs typeface="Courier New" pitchFamily="49" charset="0"/>
              </a:rPr>
              <a:t>значение 0 или 1 типа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Логические </a:t>
            </a:r>
            <a:r>
              <a:rPr lang="ru-RU" dirty="0" smtClean="0"/>
              <a:t>операции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Логическое НЕ</a:t>
            </a:r>
            <a:r>
              <a:rPr lang="ru-RU" dirty="0" smtClean="0"/>
              <a:t>: </a:t>
            </a:r>
            <a:r>
              <a:rPr lang="en-US" dirty="0" smtClean="0"/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a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/>
              <a:t>Логическое И</a:t>
            </a:r>
            <a:r>
              <a:rPr lang="ru-RU" dirty="0" smtClean="0"/>
              <a:t>: 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 a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&amp;&amp; b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/>
              <a:t>Логическое ИЛИ:</a:t>
            </a:r>
            <a:r>
              <a:rPr lang="en-US" dirty="0" smtClean="0"/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a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|| b</a:t>
            </a:r>
          </a:p>
          <a:p>
            <a:r>
              <a:rPr lang="ru-RU" dirty="0" smtClean="0">
                <a:cs typeface="Courier New" pitchFamily="49" charset="0"/>
              </a:rPr>
              <a:t>Результатом операции может быть</a:t>
            </a:r>
            <a:r>
              <a:rPr lang="en-US" dirty="0" smtClean="0">
                <a:cs typeface="Courier New" pitchFamily="49" charset="0"/>
              </a:rPr>
              <a:t/>
            </a:r>
            <a:br>
              <a:rPr lang="en-US" dirty="0" smtClean="0">
                <a:cs typeface="Courier New" pitchFamily="49" charset="0"/>
              </a:rPr>
            </a:br>
            <a:r>
              <a:rPr lang="ru-RU" dirty="0" smtClean="0">
                <a:cs typeface="Courier New" pitchFamily="49" charset="0"/>
              </a:rPr>
              <a:t>значение 0 или 1 типа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endParaRPr lang="ru-RU" dirty="0" smtClean="0"/>
          </a:p>
          <a:p>
            <a:r>
              <a:rPr lang="ru-RU" dirty="0" smtClean="0"/>
              <a:t>Если </a:t>
            </a:r>
            <a:r>
              <a:rPr lang="ru-RU" dirty="0" smtClean="0"/>
              <a:t>первый операнд </a:t>
            </a:r>
            <a:r>
              <a:rPr lang="en-US" dirty="0" smtClean="0"/>
              <a:t>&amp;&amp; </a:t>
            </a:r>
            <a:r>
              <a:rPr lang="ru-RU" dirty="0" smtClean="0"/>
              <a:t>или </a:t>
            </a:r>
            <a:r>
              <a:rPr lang="en-US" dirty="0" smtClean="0"/>
              <a:t>|| </a:t>
            </a:r>
            <a:r>
              <a:rPr lang="ru-RU" dirty="0" smtClean="0"/>
              <a:t>позволяет определить значение всего выражения, то второй не вычисляется</a:t>
            </a:r>
            <a:r>
              <a:rPr lang="en-US" dirty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(b == 0 || a / b &gt; 100)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Операторы присваивания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Простое присваивание: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a = b;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	a = a + 1;</a:t>
            </a:r>
          </a:p>
          <a:p>
            <a:r>
              <a:rPr lang="ru-RU" dirty="0" smtClean="0"/>
              <a:t>Присваивание с арифметическим оператором:</a:t>
            </a:r>
            <a:br>
              <a:rPr lang="ru-RU" dirty="0" smtClean="0"/>
            </a:br>
            <a:r>
              <a:rPr lang="ru-RU" dirty="0" smtClean="0"/>
              <a:t>		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a += 1;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800" b="1" dirty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	a -= b;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	a *= a;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	a /= 2;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	a %= 10;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Условный оператор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ru-RU" dirty="0" smtClean="0"/>
              <a:t>выражение</a:t>
            </a:r>
            <a:r>
              <a:rPr lang="en-US" sz="3000" b="1" dirty="0" smtClean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3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/>
              <a:t>	</a:t>
            </a:r>
            <a:r>
              <a:rPr lang="ru-RU" dirty="0" smtClean="0"/>
              <a:t>оператор</a:t>
            </a:r>
            <a:r>
              <a:rPr lang="en-US" dirty="0" smtClean="0"/>
              <a:t>1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sz="30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ru-RU" dirty="0" smtClean="0"/>
              <a:t>оператор</a:t>
            </a:r>
            <a:r>
              <a:rPr lang="en-US" dirty="0" smtClean="0"/>
              <a:t>2</a:t>
            </a:r>
            <a:br>
              <a:rPr lang="en-US" dirty="0" smtClean="0"/>
            </a:br>
            <a:endParaRPr lang="en-US" dirty="0" smtClean="0"/>
          </a:p>
          <a:p>
            <a:r>
              <a:rPr lang="ru-RU" dirty="0" smtClean="0"/>
              <a:t>Пример:</a:t>
            </a:r>
            <a:br>
              <a:rPr lang="ru-RU" dirty="0" smtClean="0"/>
            </a:br>
            <a:r>
              <a:rPr lang="en-US" sz="3000" b="1" dirty="0" smtClean="0">
                <a:latin typeface="Courier New" pitchFamily="49" charset="0"/>
                <a:cs typeface="Courier New" pitchFamily="49" charset="0"/>
              </a:rPr>
              <a:t>if (a &lt; </a:t>
            </a:r>
            <a:r>
              <a:rPr lang="en-US" sz="3000" b="1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3000" b="1" dirty="0" smtClean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3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000" b="1" dirty="0" smtClean="0">
                <a:latin typeface="Courier New" pitchFamily="49" charset="0"/>
                <a:cs typeface="Courier New" pitchFamily="49" charset="0"/>
              </a:rPr>
              <a:t>	x = a;</a:t>
            </a:r>
            <a:br>
              <a:rPr lang="en-US" sz="3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000" b="1" dirty="0" smtClean="0">
                <a:latin typeface="Courier New" pitchFamily="49" charset="0"/>
                <a:cs typeface="Courier New" pitchFamily="49" charset="0"/>
              </a:rPr>
              <a:t>else</a:t>
            </a:r>
            <a:br>
              <a:rPr lang="en-US" sz="3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000" b="1" dirty="0" smtClean="0">
                <a:latin typeface="Courier New" pitchFamily="49" charset="0"/>
                <a:cs typeface="Courier New" pitchFamily="49" charset="0"/>
              </a:rPr>
              <a:t>	x = b;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Цикл с предусловием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while (</a:t>
            </a:r>
            <a:r>
              <a:rPr lang="ru-RU" dirty="0" smtClean="0"/>
              <a:t>выражение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ru-RU" dirty="0" smtClean="0"/>
              <a:t>оператор</a:t>
            </a:r>
            <a:br>
              <a:rPr lang="ru-RU" dirty="0" smtClean="0"/>
            </a:br>
            <a:endParaRPr lang="en-US" dirty="0" smtClean="0"/>
          </a:p>
          <a:p>
            <a:r>
              <a:rPr lang="ru-RU" dirty="0" smtClean="0"/>
              <a:t>Пример:</a:t>
            </a:r>
            <a:br>
              <a:rPr lang="ru-RU" dirty="0" smtClean="0"/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while 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++ &lt; n)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x +=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Цикл с постусловием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ru-RU" dirty="0" smtClean="0"/>
              <a:t> оператор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while (</a:t>
            </a:r>
            <a:r>
              <a:rPr lang="ru-RU" dirty="0" smtClean="0"/>
              <a:t>выражение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/>
              <a:t>Пример:</a:t>
            </a:r>
            <a:br>
              <a:rPr lang="ru-RU" dirty="0" smtClean="0"/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do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-= 1;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while 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&gt; 0)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Операторные скобки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Позволяют использовать несколько операторов там, где допускается только один: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000" b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ru-RU" dirty="0" smtClean="0"/>
              <a:t>оператор1</a:t>
            </a:r>
            <a:r>
              <a:rPr lang="en-US" sz="3000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ru-RU" dirty="0" smtClean="0"/>
              <a:t>оператор</a:t>
            </a:r>
            <a:r>
              <a:rPr lang="en-US" dirty="0" smtClean="0"/>
              <a:t>2</a:t>
            </a:r>
            <a:r>
              <a:rPr lang="en-US" sz="3000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	…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ru-RU" dirty="0" smtClean="0"/>
              <a:t>оператор</a:t>
            </a:r>
            <a:r>
              <a:rPr lang="en-US" dirty="0" smtClean="0"/>
              <a:t>N</a:t>
            </a:r>
            <a:r>
              <a:rPr lang="en-US" sz="3000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3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sz="3000" dirty="0" smtClean="0">
                <a:latin typeface="+mj-lt"/>
                <a:cs typeface="Courier New" pitchFamily="49" charset="0"/>
              </a:rPr>
              <a:t>Переменные, определённые внутри блока </a:t>
            </a:r>
            <a:r>
              <a:rPr lang="en-US" sz="3000" dirty="0" smtClean="0">
                <a:latin typeface="+mj-lt"/>
                <a:cs typeface="Courier New" pitchFamily="49" charset="0"/>
              </a:rPr>
              <a:t>{</a:t>
            </a:r>
            <a:r>
              <a:rPr lang="ru-RU" sz="3000" dirty="0" smtClean="0">
                <a:latin typeface="+mj-lt"/>
                <a:cs typeface="Courier New" pitchFamily="49" charset="0"/>
              </a:rPr>
              <a:t>…</a:t>
            </a:r>
            <a:r>
              <a:rPr lang="en-US" sz="3000" dirty="0" smtClean="0">
                <a:latin typeface="+mj-lt"/>
                <a:cs typeface="Courier New" pitchFamily="49" charset="0"/>
              </a:rPr>
              <a:t>}</a:t>
            </a:r>
            <a:r>
              <a:rPr lang="ru-RU" sz="3000" dirty="0" smtClean="0">
                <a:latin typeface="+mj-lt"/>
                <a:cs typeface="Courier New" pitchFamily="49" charset="0"/>
              </a:rPr>
              <a:t>, доступны только в этом блоке</a:t>
            </a:r>
            <a:endParaRPr lang="ru-RU" sz="3000" dirty="0">
              <a:latin typeface="+mj-lt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Цикл </a:t>
            </a:r>
            <a:r>
              <a:rPr lang="en-US" b="1" dirty="0" smtClean="0"/>
              <a:t>for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dirty="0" smtClean="0"/>
              <a:t>выражение1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dirty="0" smtClean="0"/>
              <a:t> </a:t>
            </a:r>
            <a:r>
              <a:rPr lang="ru-RU" dirty="0" smtClean="0"/>
              <a:t>выражение2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dirty="0" smtClean="0"/>
              <a:t> </a:t>
            </a:r>
            <a:r>
              <a:rPr lang="ru-RU" dirty="0" smtClean="0"/>
              <a:t>выражение3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ru-RU" dirty="0" smtClean="0"/>
              <a:t>оператор1</a:t>
            </a:r>
            <a:endParaRPr lang="en-US" dirty="0" smtClean="0"/>
          </a:p>
          <a:p>
            <a:endParaRPr lang="ru-RU" dirty="0" smtClean="0"/>
          </a:p>
          <a:p>
            <a:r>
              <a:rPr lang="ru-RU" dirty="0" smtClean="0"/>
              <a:t>Пример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= 0;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&lt; 10;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++)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n +=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 smtClean="0"/>
          </a:p>
          <a:p>
            <a:r>
              <a:rPr lang="ru-RU" dirty="0" smtClean="0"/>
              <a:t>Эквивалентный код:</a:t>
            </a:r>
            <a:br>
              <a:rPr lang="ru-RU" dirty="0" smtClean="0"/>
            </a:br>
            <a:r>
              <a:rPr lang="ru-RU" dirty="0" smtClean="0"/>
              <a:t>выражение1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while (</a:t>
            </a:r>
            <a:r>
              <a:rPr lang="ru-RU" dirty="0" smtClean="0"/>
              <a:t>выражение2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	</a:t>
            </a:r>
            <a:r>
              <a:rPr lang="ru-RU" dirty="0" smtClean="0"/>
              <a:t>оператор1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ru-RU" dirty="0" smtClean="0"/>
              <a:t>выражение3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Операторы </a:t>
            </a:r>
            <a:r>
              <a:rPr lang="en-US" b="1" dirty="0" smtClean="0"/>
              <a:t>break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b="1" dirty="0" smtClean="0"/>
              <a:t>continue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en-US" dirty="0" smtClean="0"/>
              <a:t>– </a:t>
            </a:r>
            <a:r>
              <a:rPr lang="ru-RU" dirty="0" smtClean="0"/>
              <a:t>досрочно завершает цикл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continue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en-US" dirty="0" smtClean="0"/>
              <a:t>– </a:t>
            </a:r>
            <a:r>
              <a:rPr lang="ru-RU" dirty="0" smtClean="0"/>
              <a:t>делает переход на конец тела цикла</a:t>
            </a:r>
          </a:p>
          <a:p>
            <a:r>
              <a:rPr lang="ru-RU" dirty="0" smtClean="0"/>
              <a:t>Пример:</a:t>
            </a:r>
            <a:br>
              <a:rPr lang="ru-RU" dirty="0" smtClean="0"/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while 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--)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{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% 3 == 0)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	continue;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== 0)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	break;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n +=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Преподаватели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4000" dirty="0" smtClean="0"/>
          </a:p>
          <a:p>
            <a:pPr algn="ctr">
              <a:buNone/>
            </a:pPr>
            <a:r>
              <a:rPr lang="ru-RU" sz="4000" dirty="0" smtClean="0"/>
              <a:t>Гусев Сергей Валерьевич</a:t>
            </a:r>
          </a:p>
          <a:p>
            <a:pPr algn="ctr">
              <a:buNone/>
            </a:pPr>
            <a:r>
              <a:rPr lang="ru-RU" sz="2800" dirty="0" smtClean="0"/>
              <a:t>(</a:t>
            </a:r>
            <a:r>
              <a:rPr lang="en-US" sz="2800" dirty="0" smtClean="0"/>
              <a:t>sgusev@hse.ru, unk379@mail.ru</a:t>
            </a:r>
            <a:r>
              <a:rPr lang="ru-RU" sz="2800" dirty="0" smtClean="0"/>
              <a:t>)</a:t>
            </a:r>
            <a:endParaRPr lang="ru-RU" sz="2800" dirty="0"/>
          </a:p>
          <a:p>
            <a:pPr algn="ctr">
              <a:buNone/>
            </a:pPr>
            <a:endParaRPr lang="ru-RU" sz="4000" dirty="0" smtClean="0"/>
          </a:p>
          <a:p>
            <a:pPr algn="ctr">
              <a:buNone/>
            </a:pPr>
            <a:r>
              <a:rPr lang="ru-RU" sz="4000" dirty="0" err="1" smtClean="0"/>
              <a:t>Коломейченко</a:t>
            </a:r>
            <a:r>
              <a:rPr lang="ru-RU" sz="4000" dirty="0" smtClean="0"/>
              <a:t> Максим Игоревич</a:t>
            </a:r>
            <a:endParaRPr lang="ru-RU" sz="4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 </a:t>
            </a:r>
            <a:r>
              <a:rPr lang="en-US" b="1" dirty="0" err="1" smtClean="0"/>
              <a:t>goto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Выполняет безусловный переход на указанную метку в пределах </a:t>
            </a:r>
            <a:r>
              <a:rPr lang="ru-RU" dirty="0" smtClean="0"/>
              <a:t>одной функции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label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: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оператор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…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label;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</a:t>
            </a:r>
            <a:r>
              <a:rPr lang="ru-RU" dirty="0" smtClean="0"/>
              <a:t>использования</a:t>
            </a:r>
            <a:br>
              <a:rPr lang="ru-RU" dirty="0" smtClean="0"/>
            </a:br>
            <a:r>
              <a:rPr lang="ru-RU" dirty="0" smtClean="0"/>
              <a:t>оператора </a:t>
            </a:r>
            <a:r>
              <a:rPr lang="en-US" b="1" dirty="0" err="1" smtClean="0"/>
              <a:t>goto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= 0;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&lt; 10;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++)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for (j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= 0;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&lt; 10; j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++)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{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* j &gt; 27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  {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exit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  }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}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exit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 </a:t>
            </a:r>
            <a:r>
              <a:rPr lang="en-US" b="1" dirty="0" smtClean="0"/>
              <a:t>switch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switch (</a:t>
            </a:r>
            <a:r>
              <a:rPr lang="ru-RU" dirty="0" smtClean="0"/>
              <a:t>выражение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case </a:t>
            </a:r>
            <a:r>
              <a:rPr lang="ru-RU" dirty="0" smtClean="0"/>
              <a:t>значение</a:t>
            </a:r>
            <a:r>
              <a:rPr lang="en-US" dirty="0" smtClean="0"/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ru-RU" dirty="0" smtClean="0"/>
              <a:t>оператор1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break;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…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case </a:t>
            </a:r>
            <a:r>
              <a:rPr lang="ru-RU" dirty="0" smtClean="0"/>
              <a:t>значение</a:t>
            </a:r>
            <a:r>
              <a:rPr lang="en-US" dirty="0" smtClean="0"/>
              <a:t>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ru-RU" dirty="0" smtClean="0"/>
              <a:t>оператор</a:t>
            </a:r>
            <a:r>
              <a:rPr lang="en-US" dirty="0" smtClean="0"/>
              <a:t>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break;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default: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ru-RU" dirty="0" smtClean="0"/>
              <a:t>оператор1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break;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оператора </a:t>
            </a:r>
            <a:r>
              <a:rPr lang="en-US" dirty="0" smtClean="0"/>
              <a:t>swi</a:t>
            </a:r>
            <a:r>
              <a:rPr lang="en-US" dirty="0"/>
              <a:t>t</a:t>
            </a:r>
            <a:r>
              <a:rPr lang="en-US" dirty="0" smtClean="0"/>
              <a:t>ch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31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chr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 = …</a:t>
            </a:r>
            <a:br>
              <a:rPr lang="en-US" sz="31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switch (</a:t>
            </a: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chr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31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{</a:t>
            </a:r>
            <a:br>
              <a:rPr lang="en-US" sz="31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	case ‘L’:</a:t>
            </a:r>
            <a:br>
              <a:rPr lang="en-US" sz="31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		n -= 1;</a:t>
            </a:r>
            <a:br>
              <a:rPr lang="en-US" sz="31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		break;</a:t>
            </a:r>
            <a:br>
              <a:rPr lang="en-US" sz="31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	case ‘R’:</a:t>
            </a:r>
            <a:br>
              <a:rPr lang="en-US" sz="31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		n += 1;</a:t>
            </a:r>
            <a:br>
              <a:rPr lang="en-US" sz="31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		break;</a:t>
            </a:r>
            <a:br>
              <a:rPr lang="en-US" sz="31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	case ‘X’:</a:t>
            </a:r>
            <a:br>
              <a:rPr lang="en-US" sz="31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		n = 1;</a:t>
            </a:r>
            <a:br>
              <a:rPr lang="en-US" sz="31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	default:</a:t>
            </a:r>
            <a:br>
              <a:rPr lang="en-US" sz="31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		n *= 2;</a:t>
            </a:r>
            <a:br>
              <a:rPr lang="en-US" sz="31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/>
              <a:t>		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Ввод/вывод данных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начале программы нужно подключить библиотеку ввода/вывода:</a:t>
            </a:r>
            <a:br>
              <a:rPr lang="ru-RU" dirty="0" smtClean="0"/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/>
              <a:t>Используются функции: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 smtClean="0"/>
              <a:t> – </a:t>
            </a:r>
            <a:r>
              <a:rPr lang="ru-RU" dirty="0" smtClean="0"/>
              <a:t>для ввода данных из стандартного входного потока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/>
              <a:t> – </a:t>
            </a:r>
            <a:r>
              <a:rPr lang="ru-RU" dirty="0" smtClean="0"/>
              <a:t>для вывода данных в стандартный выходной поток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Функция </a:t>
            </a:r>
            <a:r>
              <a:rPr lang="en-US" b="1" dirty="0" err="1" smtClean="0"/>
              <a:t>printf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Вывод </a:t>
            </a:r>
            <a:r>
              <a:rPr lang="ru-RU" dirty="0" smtClean="0"/>
              <a:t>одного значения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n = 10;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d”, n);</a:t>
            </a:r>
          </a:p>
          <a:p>
            <a:r>
              <a:rPr lang="ru-RU" dirty="0" smtClean="0"/>
              <a:t>Вывод нескольких значений:</a:t>
            </a:r>
            <a:br>
              <a:rPr lang="ru-RU" dirty="0" smtClean="0"/>
            </a:b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n = 10, m = 20;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d %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d”,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n, m);</a:t>
            </a:r>
          </a:p>
          <a:p>
            <a:r>
              <a:rPr lang="ru-RU" dirty="0" smtClean="0"/>
              <a:t>Вывод текста:</a:t>
            </a:r>
            <a:br>
              <a:rPr lang="ru-RU" dirty="0" smtClean="0"/>
            </a:b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Значение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равно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%d\n”, x);</a:t>
            </a: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Функция </a:t>
            </a:r>
            <a:r>
              <a:rPr lang="en-US" b="1" dirty="0" err="1" smtClean="0"/>
              <a:t>printf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Типы аргументов:</a:t>
            </a:r>
            <a:br>
              <a:rPr lang="ru-RU" dirty="0" smtClean="0"/>
            </a:br>
            <a:r>
              <a:rPr lang="ru-RU" dirty="0" smtClean="0"/>
              <a:t>%</a:t>
            </a:r>
            <a:r>
              <a:rPr lang="en-US" dirty="0" smtClean="0"/>
              <a:t>d – </a:t>
            </a:r>
            <a:r>
              <a:rPr lang="ru-RU" dirty="0" smtClean="0"/>
              <a:t>целое число</a:t>
            </a:r>
            <a:br>
              <a:rPr lang="ru-RU" dirty="0" smtClean="0"/>
            </a:br>
            <a:r>
              <a:rPr lang="ru-RU" dirty="0" smtClean="0"/>
              <a:t>%</a:t>
            </a:r>
            <a:r>
              <a:rPr lang="en-US" dirty="0" smtClean="0"/>
              <a:t>e </a:t>
            </a:r>
            <a:r>
              <a:rPr lang="ru-RU" dirty="0" smtClean="0"/>
              <a:t>– вещественное число</a:t>
            </a:r>
            <a:r>
              <a:rPr lang="en-US" dirty="0" smtClean="0"/>
              <a:t> </a:t>
            </a:r>
            <a:r>
              <a:rPr lang="ru-RU" dirty="0" smtClean="0"/>
              <a:t>в научном формате:  1.234</a:t>
            </a:r>
            <a:r>
              <a:rPr lang="en-US" dirty="0" smtClean="0"/>
              <a:t>e2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%</a:t>
            </a:r>
            <a:r>
              <a:rPr lang="en-US" dirty="0" smtClean="0"/>
              <a:t>f </a:t>
            </a:r>
            <a:r>
              <a:rPr lang="ru-RU" dirty="0" smtClean="0"/>
              <a:t>– вещественное число</a:t>
            </a:r>
            <a:r>
              <a:rPr lang="en-US" dirty="0" smtClean="0"/>
              <a:t> </a:t>
            </a:r>
            <a:r>
              <a:rPr lang="ru-RU" dirty="0" smtClean="0"/>
              <a:t>в формате с фиксированной точкой: 123.4</a:t>
            </a:r>
            <a:br>
              <a:rPr lang="ru-RU" dirty="0" smtClean="0"/>
            </a:br>
            <a:r>
              <a:rPr lang="ru-RU" dirty="0" smtClean="0"/>
              <a:t>%</a:t>
            </a:r>
            <a:r>
              <a:rPr lang="en-US" dirty="0" smtClean="0"/>
              <a:t>g </a:t>
            </a:r>
            <a:r>
              <a:rPr lang="ru-RU" dirty="0" smtClean="0"/>
              <a:t>– вещественное число в формате с более короткой записью</a:t>
            </a:r>
            <a:br>
              <a:rPr lang="ru-RU" dirty="0" smtClean="0"/>
            </a:br>
            <a:r>
              <a:rPr lang="en-US" dirty="0" smtClean="0"/>
              <a:t>%c – </a:t>
            </a:r>
            <a:r>
              <a:rPr lang="ru-RU" dirty="0" smtClean="0"/>
              <a:t>одиночный </a:t>
            </a:r>
            <a:r>
              <a:rPr lang="ru-RU" dirty="0" smtClean="0"/>
              <a:t>символ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%% – </a:t>
            </a:r>
            <a:r>
              <a:rPr lang="ru-RU" dirty="0" smtClean="0"/>
              <a:t>символ </a:t>
            </a:r>
            <a:r>
              <a:rPr lang="en-US" dirty="0" smtClean="0"/>
              <a:t>%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Функция</a:t>
            </a:r>
            <a:r>
              <a:rPr lang="en-US" dirty="0" smtClean="0"/>
              <a:t> </a:t>
            </a:r>
            <a:r>
              <a:rPr lang="en-US" b="1" dirty="0" err="1" smtClean="0"/>
              <a:t>scanf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Ввод одного значения:</a:t>
            </a:r>
            <a:br>
              <a:rPr lang="ru-RU" dirty="0" smtClean="0"/>
            </a:b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n;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(“%d”, &amp;n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ru-RU" dirty="0" smtClean="0"/>
              <a:t>Ввод нескольких значений:</a:t>
            </a:r>
            <a:br>
              <a:rPr lang="ru-RU" dirty="0" smtClean="0"/>
            </a:b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n, m;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(“%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d”, &amp;n, &amp;m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Функция</a:t>
            </a:r>
            <a:r>
              <a:rPr lang="en-US" dirty="0" smtClean="0"/>
              <a:t> </a:t>
            </a:r>
            <a:r>
              <a:rPr lang="en-US" b="1" dirty="0" err="1" smtClean="0"/>
              <a:t>scanf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Возвращаемое значение – количество успешно считанных значений переменных</a:t>
            </a:r>
          </a:p>
          <a:p>
            <a:r>
              <a:rPr lang="ru-RU" dirty="0" smtClean="0"/>
              <a:t>Может вернуть -1 если произошла ошибка ввода/вывода до считывания первой переменной</a:t>
            </a:r>
          </a:p>
          <a:p>
            <a:r>
              <a:rPr lang="ru-RU" dirty="0" smtClean="0"/>
              <a:t>Типы </a:t>
            </a:r>
            <a:r>
              <a:rPr lang="ru-RU" dirty="0" smtClean="0"/>
              <a:t>аргументов:</a:t>
            </a:r>
            <a:br>
              <a:rPr lang="ru-RU" dirty="0" smtClean="0"/>
            </a:br>
            <a:r>
              <a:rPr lang="ru-RU" dirty="0" smtClean="0"/>
              <a:t>%</a:t>
            </a:r>
            <a:r>
              <a:rPr lang="en-US" dirty="0" smtClean="0"/>
              <a:t>d – </a:t>
            </a:r>
            <a:r>
              <a:rPr lang="ru-RU" dirty="0" smtClean="0"/>
              <a:t>целое число</a:t>
            </a:r>
            <a:br>
              <a:rPr lang="ru-RU" dirty="0" smtClean="0"/>
            </a:br>
            <a:r>
              <a:rPr lang="en-US" dirty="0" smtClean="0"/>
              <a:t>%</a:t>
            </a:r>
            <a:r>
              <a:rPr lang="en-US" dirty="0" smtClean="0"/>
              <a:t>c – </a:t>
            </a:r>
            <a:r>
              <a:rPr lang="ru-RU" dirty="0" smtClean="0"/>
              <a:t>одиночный </a:t>
            </a:r>
            <a:r>
              <a:rPr lang="ru-RU" dirty="0" smtClean="0"/>
              <a:t>символ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ru-RU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char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while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("%c", &amp;c)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 0)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 ==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'\\')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   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'/';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("%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c\n",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0;</a:t>
            </a:r>
          </a:p>
          <a:p>
            <a:pPr>
              <a:buNone/>
            </a:pPr>
            <a:r>
              <a:rPr lang="ru-RU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Введение в язык </a:t>
            </a:r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Тестирующая система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Сайт: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ejudge.btty.su</a:t>
            </a:r>
            <a:r>
              <a:rPr lang="en-US" dirty="0" smtClean="0"/>
              <a:t>/</a:t>
            </a:r>
            <a:r>
              <a:rPr lang="en-US" dirty="0" err="1" smtClean="0"/>
              <a:t>hse</a:t>
            </a:r>
            <a:endParaRPr lang="en-US" dirty="0" smtClean="0"/>
          </a:p>
          <a:p>
            <a:r>
              <a:rPr lang="ru-RU" dirty="0" smtClean="0"/>
              <a:t>Логин: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dirty="0" smtClean="0"/>
              <a:t>ami-13NN </a:t>
            </a:r>
            <a:r>
              <a:rPr lang="en-US" dirty="0" smtClean="0"/>
              <a:t>(NN – </a:t>
            </a:r>
            <a:r>
              <a:rPr lang="ru-RU" dirty="0" smtClean="0"/>
              <a:t>номер по списку)</a:t>
            </a:r>
          </a:p>
          <a:p>
            <a:r>
              <a:rPr lang="ru-RU" dirty="0" smtClean="0"/>
              <a:t>Пароль:</a:t>
            </a:r>
            <a:br>
              <a:rPr lang="ru-RU" dirty="0" smtClean="0"/>
            </a:br>
            <a:r>
              <a:rPr lang="ru-RU" dirty="0" smtClean="0"/>
              <a:t>	123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типы данных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 – </a:t>
            </a:r>
            <a:r>
              <a:rPr lang="ru-RU" dirty="0" smtClean="0"/>
              <a:t>целое число со знаком</a:t>
            </a:r>
            <a:br>
              <a:rPr lang="ru-RU" dirty="0" smtClean="0"/>
            </a:br>
            <a:r>
              <a:rPr lang="ru-RU" dirty="0" smtClean="0"/>
              <a:t>		-25  </a:t>
            </a:r>
            <a:r>
              <a:rPr lang="ru-RU" dirty="0" smtClean="0"/>
              <a:t>   0     2     </a:t>
            </a:r>
            <a:r>
              <a:rPr lang="ru-RU" dirty="0" smtClean="0"/>
              <a:t>+8</a:t>
            </a:r>
          </a:p>
          <a:p>
            <a:r>
              <a:rPr lang="en-US" dirty="0" smtClean="0"/>
              <a:t>double</a:t>
            </a:r>
            <a:r>
              <a:rPr lang="ru-RU" dirty="0" smtClean="0"/>
              <a:t> </a:t>
            </a:r>
            <a:r>
              <a:rPr lang="ru-RU" dirty="0" smtClean="0"/>
              <a:t>– вещественное число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ru-RU" dirty="0" smtClean="0"/>
              <a:t>0.1 </a:t>
            </a:r>
            <a:r>
              <a:rPr lang="ru-RU" dirty="0" smtClean="0"/>
              <a:t>   </a:t>
            </a:r>
            <a:r>
              <a:rPr lang="en-US" dirty="0" smtClean="0"/>
              <a:t> </a:t>
            </a:r>
            <a:r>
              <a:rPr lang="en-US" dirty="0" smtClean="0"/>
              <a:t>.</a:t>
            </a:r>
            <a:r>
              <a:rPr lang="en-US" dirty="0" smtClean="0"/>
              <a:t>3</a:t>
            </a:r>
            <a:r>
              <a:rPr lang="ru-RU" dirty="0" smtClean="0"/>
              <a:t>   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en-US" dirty="0" smtClean="0"/>
              <a:t>-</a:t>
            </a:r>
            <a:r>
              <a:rPr lang="ru-RU" dirty="0" smtClean="0"/>
              <a:t>1</a:t>
            </a:r>
            <a:r>
              <a:rPr lang="en-US" dirty="0" smtClean="0"/>
              <a:t>e10 </a:t>
            </a:r>
            <a:r>
              <a:rPr lang="ru-RU" dirty="0" smtClean="0"/>
              <a:t>   </a:t>
            </a:r>
            <a:r>
              <a:rPr lang="en-US" dirty="0" smtClean="0"/>
              <a:t> </a:t>
            </a:r>
            <a:r>
              <a:rPr lang="en-US" dirty="0" smtClean="0"/>
              <a:t>1.2e-2</a:t>
            </a:r>
            <a:endParaRPr lang="en-US" dirty="0" smtClean="0"/>
          </a:p>
          <a:p>
            <a:r>
              <a:rPr lang="en-US" dirty="0" smtClean="0"/>
              <a:t>char</a:t>
            </a:r>
            <a:r>
              <a:rPr lang="ru-RU" dirty="0" smtClean="0"/>
              <a:t> – одиночный символ</a:t>
            </a:r>
            <a:br>
              <a:rPr lang="ru-RU" dirty="0" smtClean="0"/>
            </a:br>
            <a:r>
              <a:rPr lang="ru-RU" dirty="0" smtClean="0"/>
              <a:t>		</a:t>
            </a:r>
            <a:r>
              <a:rPr lang="en-US" dirty="0" smtClean="0"/>
              <a:t> ’A’ </a:t>
            </a:r>
            <a:r>
              <a:rPr lang="ru-RU" dirty="0" smtClean="0"/>
              <a:t>   </a:t>
            </a:r>
            <a:r>
              <a:rPr lang="en-US" dirty="0" smtClean="0"/>
              <a:t> </a:t>
            </a:r>
            <a:r>
              <a:rPr lang="en-US" dirty="0" smtClean="0"/>
              <a:t>’1’  </a:t>
            </a:r>
            <a:r>
              <a:rPr lang="ru-RU" dirty="0" smtClean="0"/>
              <a:t>   </a:t>
            </a:r>
            <a:r>
              <a:rPr lang="en-US" dirty="0" smtClean="0"/>
              <a:t>’  </a:t>
            </a:r>
            <a:r>
              <a:rPr lang="en-US" dirty="0" smtClean="0"/>
              <a:t>’ </a:t>
            </a:r>
            <a:r>
              <a:rPr lang="ru-RU" dirty="0" smtClean="0"/>
              <a:t>   </a:t>
            </a:r>
            <a:r>
              <a:rPr lang="en-US" dirty="0" smtClean="0"/>
              <a:t> </a:t>
            </a:r>
            <a:r>
              <a:rPr lang="en-US" dirty="0" smtClean="0"/>
              <a:t>’?’</a:t>
            </a:r>
            <a:endParaRPr lang="en-US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Представление управляющих и зарезервированных символов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Специальные </a:t>
            </a:r>
            <a:r>
              <a:rPr lang="ru-RU" dirty="0" smtClean="0"/>
              <a:t>символы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 ’\n’ – </a:t>
            </a:r>
            <a:r>
              <a:rPr lang="ru-RU" dirty="0" smtClean="0"/>
              <a:t>перевод строки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 ’\t’</a:t>
            </a:r>
            <a:r>
              <a:rPr lang="ru-RU" dirty="0" smtClean="0"/>
              <a:t> – табуляция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 ’\’’</a:t>
            </a:r>
            <a:r>
              <a:rPr lang="ru-RU" dirty="0" smtClean="0"/>
              <a:t> – одинарная кавычка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 ’\”’</a:t>
            </a:r>
            <a:r>
              <a:rPr lang="ru-RU" dirty="0" smtClean="0"/>
              <a:t> – двойная кавычка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 ’\\’</a:t>
            </a:r>
            <a:r>
              <a:rPr lang="ru-RU" dirty="0" smtClean="0"/>
              <a:t> – обратный </a:t>
            </a:r>
            <a:r>
              <a:rPr lang="ru-RU" dirty="0" err="1" smtClean="0"/>
              <a:t>слэш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Переменные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У переменной есть тип и значение</a:t>
            </a:r>
          </a:p>
          <a:p>
            <a:r>
              <a:rPr lang="ru-RU" dirty="0" smtClean="0"/>
              <a:t>Тип определяет, какие значения может хранить переменная и какие операции над ней можно совершать</a:t>
            </a:r>
          </a:p>
          <a:p>
            <a:r>
              <a:rPr lang="ru-RU" dirty="0" smtClean="0"/>
              <a:t>Объявление переменной:</a:t>
            </a:r>
            <a:br>
              <a:rPr lang="ru-RU" dirty="0" smtClean="0"/>
            </a:br>
            <a:r>
              <a:rPr lang="ru-RU" dirty="0" smtClean="0"/>
              <a:t>		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n;</a:t>
            </a:r>
          </a:p>
          <a:p>
            <a:r>
              <a:rPr lang="ru-RU" dirty="0" smtClean="0"/>
              <a:t>Объявление нескольких </a:t>
            </a:r>
            <a:r>
              <a:rPr lang="ru-RU" dirty="0" smtClean="0"/>
              <a:t>переменных одинакового типа: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	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, n;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</a:t>
            </a:r>
            <a:r>
              <a:rPr lang="ru-RU" dirty="0" smtClean="0"/>
              <a:t>рисваивание значений п</a:t>
            </a:r>
            <a:r>
              <a:rPr lang="ru-RU" dirty="0" smtClean="0"/>
              <a:t>еременным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Объявление с инициализацией:</a:t>
            </a:r>
            <a:br>
              <a:rPr lang="ru-RU" dirty="0" smtClean="0"/>
            </a:br>
            <a:r>
              <a:rPr lang="ru-RU" dirty="0" smtClean="0"/>
              <a:t>		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n = 10;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= 1,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y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= 2;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char c = ’a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’;</a:t>
            </a:r>
          </a:p>
          <a:p>
            <a:r>
              <a:rPr lang="ru-RU" dirty="0" smtClean="0"/>
              <a:t>Оператор присваивания:</a:t>
            </a:r>
            <a:br>
              <a:rPr lang="ru-RU" dirty="0" smtClean="0"/>
            </a:br>
            <a:r>
              <a:rPr lang="ru-RU" dirty="0" smtClean="0"/>
              <a:t>		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n = 25;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	x = 3.5;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 =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n;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Выражения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Состоят из констант и переменных, соединённых с помощью знаков операций и скобок:</a:t>
            </a:r>
            <a:br>
              <a:rPr lang="ru-RU" dirty="0" smtClean="0"/>
            </a:br>
            <a:r>
              <a:rPr lang="ru-RU" dirty="0" smtClean="0"/>
              <a:t>		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2 +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 – 3)</a:t>
            </a:r>
            <a:r>
              <a:rPr lang="ru-RU" dirty="0" smtClean="0"/>
              <a:t> </a:t>
            </a:r>
          </a:p>
          <a:p>
            <a:r>
              <a:rPr lang="ru-RU" dirty="0" smtClean="0"/>
              <a:t>Имеют тип и </a:t>
            </a:r>
            <a:r>
              <a:rPr lang="ru-RU" dirty="0" smtClean="0"/>
              <a:t>значение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2 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+ 3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/>
              <a:t>Могут иметь побочные </a:t>
            </a:r>
            <a:r>
              <a:rPr lang="ru-RU" dirty="0" smtClean="0"/>
              <a:t>эффекты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n = 5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Арифметические </a:t>
            </a:r>
            <a:r>
              <a:rPr lang="ru-RU" dirty="0" smtClean="0"/>
              <a:t>опера</a:t>
            </a:r>
            <a:r>
              <a:rPr lang="ru-RU" dirty="0" smtClean="0"/>
              <a:t>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Унарный минус</a:t>
            </a:r>
            <a:r>
              <a:rPr lang="en-US" dirty="0" smtClean="0"/>
              <a:t>: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n</a:t>
            </a:r>
          </a:p>
          <a:p>
            <a:r>
              <a:rPr lang="ru-RU" dirty="0" smtClean="0"/>
              <a:t>Сложение: 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a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+ b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/>
              <a:t>Вычитание:</a:t>
            </a:r>
            <a:r>
              <a:rPr lang="en-US" dirty="0" smtClean="0"/>
              <a:t>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a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- b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/>
              <a:t>Умножение:</a:t>
            </a:r>
            <a:r>
              <a:rPr lang="en-US" dirty="0" smtClean="0"/>
              <a:t>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a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* b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/>
              <a:t>Деление:</a:t>
            </a:r>
            <a:r>
              <a:rPr lang="en-US" dirty="0" smtClean="0"/>
              <a:t>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a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/ b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	</a:t>
            </a:r>
            <a:r>
              <a:rPr lang="ru-RU" sz="2400" dirty="0" smtClean="0"/>
              <a:t>целочисленное деление на 0 </a:t>
            </a:r>
            <a:r>
              <a:rPr lang="ru-RU" sz="2400" dirty="0" smtClean="0"/>
              <a:t>запрещено</a:t>
            </a:r>
            <a:br>
              <a:rPr lang="ru-RU" sz="2400" dirty="0" smtClean="0"/>
            </a:br>
            <a:r>
              <a:rPr lang="ru-RU" sz="2400" dirty="0" smtClean="0"/>
              <a:t>	результат округляется в сторону 0</a:t>
            </a:r>
            <a:endParaRPr lang="ru-RU" sz="2400" dirty="0" smtClean="0"/>
          </a:p>
          <a:p>
            <a:r>
              <a:rPr lang="ru-RU" dirty="0" smtClean="0"/>
              <a:t>Взятие остатка: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a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% b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	</a:t>
            </a:r>
            <a:r>
              <a:rPr lang="ru-RU" sz="2400" dirty="0" smtClean="0"/>
              <a:t>определено только для целых</a:t>
            </a:r>
            <a:br>
              <a:rPr lang="ru-RU" sz="2400" dirty="0" smtClean="0"/>
            </a:br>
            <a:r>
              <a:rPr lang="ru-RU" sz="2400" dirty="0" smtClean="0"/>
              <a:t>	</a:t>
            </a:r>
            <a:r>
              <a:rPr lang="en-US" sz="2400" dirty="0" smtClean="0"/>
              <a:t>(a / b) * b + (a % b) = a</a:t>
            </a: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</TotalTime>
  <Words>339</Words>
  <Application>Microsoft Office PowerPoint</Application>
  <PresentationFormat>Экран (4:3)</PresentationFormat>
  <Paragraphs>117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Основы информатики и программирования  Практикум по программированию</vt:lpstr>
      <vt:lpstr>Преподаватели</vt:lpstr>
      <vt:lpstr>Введение в язык C</vt:lpstr>
      <vt:lpstr>Основные типы данных</vt:lpstr>
      <vt:lpstr>Представление управляющих и зарезервированных символов</vt:lpstr>
      <vt:lpstr>Переменные</vt:lpstr>
      <vt:lpstr>Присваивание значений переменным</vt:lpstr>
      <vt:lpstr>Выражения</vt:lpstr>
      <vt:lpstr>Арифметические операции</vt:lpstr>
      <vt:lpstr>Операции инкремента и декремента</vt:lpstr>
      <vt:lpstr>Операции отношения</vt:lpstr>
      <vt:lpstr>Логические операции</vt:lpstr>
      <vt:lpstr>Операторы присваивания</vt:lpstr>
      <vt:lpstr>Условный оператор</vt:lpstr>
      <vt:lpstr>Цикл с предусловием</vt:lpstr>
      <vt:lpstr>Цикл с постусловием</vt:lpstr>
      <vt:lpstr>Операторные скобки</vt:lpstr>
      <vt:lpstr>Цикл for</vt:lpstr>
      <vt:lpstr>Операторы break и continue</vt:lpstr>
      <vt:lpstr>Оператор goto</vt:lpstr>
      <vt:lpstr>Пример использования оператора goto</vt:lpstr>
      <vt:lpstr>Оператор switch</vt:lpstr>
      <vt:lpstr>Пример оператора switch</vt:lpstr>
      <vt:lpstr>Ввод/вывод данных</vt:lpstr>
      <vt:lpstr>Функция printf</vt:lpstr>
      <vt:lpstr>Функция printf</vt:lpstr>
      <vt:lpstr>Функция scanf</vt:lpstr>
      <vt:lpstr>Функция scanf</vt:lpstr>
      <vt:lpstr>Пример программы</vt:lpstr>
      <vt:lpstr>Тестирующая система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Sergei</dc:creator>
  <cp:lastModifiedBy>Sergei</cp:lastModifiedBy>
  <cp:revision>51</cp:revision>
  <dcterms:created xsi:type="dcterms:W3CDTF">2012-09-10T04:34:30Z</dcterms:created>
  <dcterms:modified xsi:type="dcterms:W3CDTF">2013-09-08T19:02:11Z</dcterms:modified>
</cp:coreProperties>
</file>